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72" r:id="rId6"/>
    <p:sldId id="365" r:id="rId7"/>
    <p:sldId id="370" r:id="rId8"/>
    <p:sldId id="371"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6" d="100"/>
          <a:sy n="156" d="100"/>
        </p:scale>
        <p:origin x="292" y="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dirty="0"/>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dirty="0"/>
          </a:p>
        </p:txBody>
      </p:sp>
    </p:spTree>
    <p:extLst>
      <p:ext uri="{BB962C8B-B14F-4D97-AF65-F5344CB8AC3E}">
        <p14:creationId xmlns:p14="http://schemas.microsoft.com/office/powerpoint/2010/main" val="3270499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dirty="0"/>
          </a:p>
        </p:txBody>
      </p:sp>
    </p:spTree>
    <p:extLst>
      <p:ext uri="{BB962C8B-B14F-4D97-AF65-F5344CB8AC3E}">
        <p14:creationId xmlns:p14="http://schemas.microsoft.com/office/powerpoint/2010/main" val="50533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SWS-230041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5400" dirty="0"/>
              <a:t>NEC’s view on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ja-JP" b="0" i="0" dirty="0">
                <a:solidFill>
                  <a:srgbClr val="312E25"/>
                </a:solidFill>
                <a:effectLst/>
                <a:latin typeface="arial" panose="020B0604020202020204" pitchFamily="34" charset="0"/>
              </a:rPr>
              <a:t>NEC Corporation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楕円 2">
            <a:extLst>
              <a:ext uri="{FF2B5EF4-FFF2-40B4-BE49-F238E27FC236}">
                <a16:creationId xmlns:a16="http://schemas.microsoft.com/office/drawing/2014/main" id="{C0AD2363-DC25-4EA6-95C3-B63C8D585F1B}"/>
              </a:ext>
            </a:extLst>
          </p:cNvPr>
          <p:cNvSpPr/>
          <p:nvPr/>
        </p:nvSpPr>
        <p:spPr>
          <a:xfrm>
            <a:off x="2237013" y="2804718"/>
            <a:ext cx="6840000" cy="25200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kumimoji="1" lang="en-US" altLang="ja-JP" b="1" dirty="0"/>
              <a:t>Outline: Prioritized topics by NEC</a:t>
            </a:r>
            <a:endParaRPr lang="en-GB" altLang="en-US" b="1" dirty="0"/>
          </a:p>
        </p:txBody>
      </p:sp>
      <p:sp>
        <p:nvSpPr>
          <p:cNvPr id="4" name="TextBox 3">
            <a:extLst>
              <a:ext uri="{FF2B5EF4-FFF2-40B4-BE49-F238E27FC236}">
                <a16:creationId xmlns:a16="http://schemas.microsoft.com/office/drawing/2014/main" id="{23D14010-CA2E-4AB8-A399-23CEA9689C8B}"/>
              </a:ext>
            </a:extLst>
          </p:cNvPr>
          <p:cNvSpPr txBox="1"/>
          <p:nvPr/>
        </p:nvSpPr>
        <p:spPr>
          <a:xfrm>
            <a:off x="7744341" y="5114399"/>
            <a:ext cx="3280305" cy="830997"/>
          </a:xfrm>
          <a:prstGeom prst="rect">
            <a:avLst/>
          </a:prstGeom>
          <a:noFill/>
          <a:ln>
            <a:noFill/>
          </a:ln>
        </p:spPr>
        <p:txBody>
          <a:bodyPr wrap="square">
            <a:spAutoFit/>
          </a:bodyPr>
          <a:lstStyle/>
          <a:p>
            <a:r>
              <a:rPr lang="en-US" altLang="ja-JP" sz="1600" b="1" i="0" u="none" strike="noStrike" dirty="0">
                <a:effectLst/>
                <a:latin typeface="Arial" panose="020B0604020202020204" pitchFamily="34" charset="0"/>
                <a:ea typeface="游ゴシック" panose="020B0400000000000000" pitchFamily="50" charset="-128"/>
              </a:rPr>
              <a:t>Intelligence: </a:t>
            </a:r>
          </a:p>
          <a:p>
            <a:r>
              <a:rPr lang="en-US" altLang="ja-JP" sz="1600" i="0" u="none" strike="noStrike" dirty="0">
                <a:effectLst/>
                <a:latin typeface="Arial" panose="020B0604020202020204" pitchFamily="34" charset="0"/>
                <a:ea typeface="游ゴシック" panose="020B0400000000000000" pitchFamily="50" charset="-128"/>
              </a:rPr>
              <a:t>Artificial Intelligence (AI) </a:t>
            </a:r>
          </a:p>
          <a:p>
            <a:r>
              <a:rPr lang="ja-JP" altLang="en-US" sz="1600" dirty="0">
                <a:ea typeface="游ゴシック" panose="020B0400000000000000" pitchFamily="50" charset="-128"/>
              </a:rPr>
              <a:t>            </a:t>
            </a:r>
            <a:r>
              <a:rPr lang="en-US" altLang="ja-JP" sz="1600" i="0" u="none" strike="noStrike" dirty="0">
                <a:effectLst/>
                <a:latin typeface="Arial" panose="020B0604020202020204" pitchFamily="34" charset="0"/>
                <a:ea typeface="游ゴシック" panose="020B0400000000000000" pitchFamily="50" charset="-128"/>
              </a:rPr>
              <a:t>/ Machine Learning (ML)</a:t>
            </a:r>
          </a:p>
        </p:txBody>
      </p:sp>
      <p:sp>
        <p:nvSpPr>
          <p:cNvPr id="5" name="TextBox 4">
            <a:extLst>
              <a:ext uri="{FF2B5EF4-FFF2-40B4-BE49-F238E27FC236}">
                <a16:creationId xmlns:a16="http://schemas.microsoft.com/office/drawing/2014/main" id="{07FFC27B-EBAE-4E26-8609-3FB9034F9B07}"/>
              </a:ext>
            </a:extLst>
          </p:cNvPr>
          <p:cNvSpPr txBox="1"/>
          <p:nvPr/>
        </p:nvSpPr>
        <p:spPr>
          <a:xfrm>
            <a:off x="3857013" y="2047216"/>
            <a:ext cx="3600000" cy="584775"/>
          </a:xfrm>
          <a:prstGeom prst="rect">
            <a:avLst/>
          </a:prstGeom>
          <a:noFill/>
          <a:ln>
            <a:noFill/>
          </a:ln>
        </p:spPr>
        <p:txBody>
          <a:bodyPr wrap="square">
            <a:spAutoFit/>
          </a:bodyPr>
          <a:lstStyle/>
          <a:p>
            <a:pPr algn="ctr"/>
            <a:r>
              <a:rPr lang="en-US" altLang="ja-JP" sz="1600" b="1" dirty="0">
                <a:latin typeface="Arial" panose="020B0604020202020204" pitchFamily="34" charset="0"/>
                <a:ea typeface="游ゴシック" panose="020B0400000000000000" pitchFamily="50" charset="-128"/>
              </a:rPr>
              <a:t>Service </a:t>
            </a:r>
            <a:r>
              <a:rPr lang="en-US" altLang="ja-JP" sz="1600" b="1" dirty="0">
                <a:ea typeface="游ゴシック" panose="020B0400000000000000" pitchFamily="50" charset="-128"/>
              </a:rPr>
              <a:t>aspects: </a:t>
            </a:r>
          </a:p>
          <a:p>
            <a:pPr algn="ctr"/>
            <a:r>
              <a:rPr lang="en-US" altLang="ja-JP" sz="1600" dirty="0">
                <a:ea typeface="游ゴシック" panose="020B0400000000000000" pitchFamily="50" charset="-128"/>
              </a:rPr>
              <a:t>New use cases </a:t>
            </a:r>
          </a:p>
        </p:txBody>
      </p:sp>
      <p:sp>
        <p:nvSpPr>
          <p:cNvPr id="8" name="TextBox 7">
            <a:extLst>
              <a:ext uri="{FF2B5EF4-FFF2-40B4-BE49-F238E27FC236}">
                <a16:creationId xmlns:a16="http://schemas.microsoft.com/office/drawing/2014/main" id="{6DF388E0-DAF5-4300-8B31-D3BFA860C5AE}"/>
              </a:ext>
            </a:extLst>
          </p:cNvPr>
          <p:cNvSpPr txBox="1"/>
          <p:nvPr/>
        </p:nvSpPr>
        <p:spPr>
          <a:xfrm>
            <a:off x="1280166" y="5237510"/>
            <a:ext cx="2925251" cy="584775"/>
          </a:xfrm>
          <a:prstGeom prst="rect">
            <a:avLst/>
          </a:prstGeom>
          <a:noFill/>
        </p:spPr>
        <p:txBody>
          <a:bodyPr wrap="square">
            <a:spAutoFit/>
          </a:bodyPr>
          <a:lstStyle/>
          <a:p>
            <a:pPr algn="ctr"/>
            <a:r>
              <a:rPr lang="en-US" altLang="ja-JP" sz="1600" b="1" i="0" u="none" strike="noStrike" dirty="0">
                <a:effectLst/>
                <a:latin typeface="Arial" panose="020B0604020202020204" pitchFamily="34" charset="0"/>
                <a:ea typeface="游ゴシック" panose="020B0400000000000000" pitchFamily="50" charset="-128"/>
              </a:rPr>
              <a:t>Green networks: </a:t>
            </a:r>
          </a:p>
          <a:p>
            <a:pPr algn="ctr"/>
            <a:r>
              <a:rPr lang="en-US" altLang="ja-JP" sz="1600" i="0" u="none" strike="noStrike" dirty="0">
                <a:effectLst/>
                <a:latin typeface="Arial" panose="020B0604020202020204" pitchFamily="34" charset="0"/>
                <a:ea typeface="游ゴシック" panose="020B0400000000000000" pitchFamily="50" charset="-128"/>
              </a:rPr>
              <a:t>Energy &amp; complexity saving</a:t>
            </a:r>
          </a:p>
        </p:txBody>
      </p:sp>
      <p:sp>
        <p:nvSpPr>
          <p:cNvPr id="6" name="TextBox 5">
            <a:extLst>
              <a:ext uri="{FF2B5EF4-FFF2-40B4-BE49-F238E27FC236}">
                <a16:creationId xmlns:a16="http://schemas.microsoft.com/office/drawing/2014/main" id="{FE0AC623-AC7C-498F-92F8-F7B79B8A6362}"/>
              </a:ext>
            </a:extLst>
          </p:cNvPr>
          <p:cNvSpPr txBox="1"/>
          <p:nvPr/>
        </p:nvSpPr>
        <p:spPr>
          <a:xfrm>
            <a:off x="3137013" y="3279888"/>
            <a:ext cx="5040000" cy="1569660"/>
          </a:xfrm>
          <a:prstGeom prst="rect">
            <a:avLst/>
          </a:prstGeom>
          <a:noFill/>
          <a:ln>
            <a:noFill/>
          </a:ln>
        </p:spPr>
        <p:txBody>
          <a:bodyPr wrap="square">
            <a:spAutoFit/>
          </a:bodyPr>
          <a:lstStyle/>
          <a:p>
            <a:pPr algn="ctr"/>
            <a:r>
              <a:rPr lang="en-US" altLang="ja-JP" sz="1600" b="1" i="0" u="none" strike="noStrike" dirty="0">
                <a:effectLst/>
                <a:latin typeface="Arial" panose="020B0604020202020204" pitchFamily="34" charset="0"/>
                <a:ea typeface="游ゴシック" panose="020B0400000000000000" pitchFamily="50" charset="-128"/>
              </a:rPr>
              <a:t>Enhancements: System architecture aspects</a:t>
            </a:r>
          </a:p>
          <a:p>
            <a:pPr algn="ctr"/>
            <a:r>
              <a:rPr lang="en-US" altLang="ja-JP" sz="1600" i="0" u="none" strike="noStrike" dirty="0">
                <a:effectLst/>
                <a:latin typeface="Arial" panose="020B0604020202020204" pitchFamily="34" charset="0"/>
                <a:ea typeface="游ゴシック" panose="020B0400000000000000" pitchFamily="50" charset="-128"/>
              </a:rPr>
              <a:t>NW Slicing</a:t>
            </a:r>
          </a:p>
          <a:p>
            <a:pPr algn="ctr"/>
            <a:r>
              <a:rPr lang="en-US" altLang="ja-JP" sz="1600" i="0" u="none" strike="noStrike" dirty="0">
                <a:effectLst/>
                <a:latin typeface="Arial" panose="020B0604020202020204" pitchFamily="34" charset="0"/>
                <a:ea typeface="游ゴシック" panose="020B0400000000000000" pitchFamily="50" charset="-128"/>
              </a:rPr>
              <a:t>AM and UE Policy</a:t>
            </a:r>
            <a:r>
              <a:rPr lang="en-US" altLang="ja-JP" sz="1600" dirty="0"/>
              <a:t> </a:t>
            </a:r>
            <a:endParaRPr lang="en-US" altLang="ja-JP" sz="1600" b="1" dirty="0">
              <a:latin typeface="Arial" panose="020B0604020202020204" pitchFamily="34" charset="0"/>
              <a:ea typeface="游ゴシック" panose="020B0400000000000000" pitchFamily="50" charset="-128"/>
            </a:endParaRPr>
          </a:p>
          <a:p>
            <a:pPr algn="ctr"/>
            <a:r>
              <a:rPr lang="en-US" altLang="ja-JP" sz="1600" dirty="0">
                <a:ea typeface="游ゴシック" panose="020B0400000000000000" pitchFamily="50" charset="-128"/>
              </a:rPr>
              <a:t>T</a:t>
            </a:r>
            <a:r>
              <a:rPr lang="en-US" altLang="ja-JP" sz="1600" u="none" strike="noStrike" dirty="0">
                <a:effectLst/>
                <a:latin typeface="Arial" panose="020B0604020202020204" pitchFamily="34" charset="0"/>
                <a:ea typeface="游ゴシック" panose="020B0400000000000000" pitchFamily="50" charset="-128"/>
              </a:rPr>
              <a:t>raffic steering</a:t>
            </a:r>
          </a:p>
          <a:p>
            <a:pPr algn="ctr"/>
            <a:r>
              <a:rPr lang="en-US" altLang="ja-JP" sz="1600" i="0" u="none" strike="noStrike" dirty="0">
                <a:effectLst/>
                <a:latin typeface="Arial" panose="020B0604020202020204" pitchFamily="34" charset="0"/>
                <a:ea typeface="游ゴシック" panose="020B0400000000000000" pitchFamily="50" charset="-128"/>
              </a:rPr>
              <a:t>Edge computing</a:t>
            </a:r>
          </a:p>
          <a:p>
            <a:pPr algn="ctr"/>
            <a:r>
              <a:rPr lang="en-US" altLang="ja-JP" sz="1600" i="0" u="none" strike="noStrike" dirty="0">
                <a:effectLst/>
                <a:latin typeface="Arial" panose="020B0604020202020204" pitchFamily="34" charset="0"/>
                <a:ea typeface="游ゴシック" panose="020B0400000000000000" pitchFamily="50" charset="-128"/>
              </a:rPr>
              <a:t>Non-Public Networks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663246903"/>
              </p:ext>
            </p:extLst>
          </p:nvPr>
        </p:nvGraphicFramePr>
        <p:xfrm>
          <a:off x="121716" y="1960654"/>
          <a:ext cx="11916000" cy="436626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22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050" dirty="0">
                          <a:latin typeface="Arial" panose="020B0604020202020204" pitchFamily="34" charset="0"/>
                          <a:cs typeface="Arial" panose="020B0604020202020204" pitchFamily="34" charset="0"/>
                        </a:rPr>
                        <a:t>S.NO.</a:t>
                      </a:r>
                    </a:p>
                  </a:txBody>
                  <a:tcPr/>
                </a:tc>
                <a:tc>
                  <a:txBody>
                    <a:bodyPr/>
                    <a:lstStyle/>
                    <a:p>
                      <a:pPr algn="ctr"/>
                      <a:r>
                        <a:rPr lang="en-US" sz="1050" dirty="0">
                          <a:latin typeface="Arial" panose="020B0604020202020204" pitchFamily="34" charset="0"/>
                          <a:cs typeface="Arial" panose="020B0604020202020204" pitchFamily="34" charset="0"/>
                        </a:rPr>
                        <a:t>Title </a:t>
                      </a:r>
                    </a:p>
                  </a:txBody>
                  <a:tcPr/>
                </a:tc>
                <a:tc>
                  <a:txBody>
                    <a:bodyPr/>
                    <a:lstStyle/>
                    <a:p>
                      <a:pPr algn="ctr"/>
                      <a:r>
                        <a:rPr lang="en-US" sz="1050" dirty="0">
                          <a:latin typeface="Arial" panose="020B0604020202020204" pitchFamily="34" charset="0"/>
                          <a:cs typeface="Arial" panose="020B0604020202020204" pitchFamily="34" charset="0"/>
                        </a:rPr>
                        <a:t>Brief Description and Key Objectives</a:t>
                      </a:r>
                    </a:p>
                    <a:p>
                      <a:pPr algn="ctr"/>
                      <a:endParaRPr lang="en-US" sz="105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latin typeface="Arial" panose="020B0604020202020204" pitchFamily="34" charset="0"/>
                          <a:cs typeface="Arial" panose="020B0604020202020204" pitchFamily="34" charset="0"/>
                        </a:rPr>
                        <a:t>Related Stage-1 Study/Work Item</a:t>
                      </a:r>
                    </a:p>
                  </a:txBody>
                  <a:tcPr/>
                </a:tc>
                <a:tc>
                  <a:txBody>
                    <a:bodyPr/>
                    <a:lstStyle/>
                    <a:p>
                      <a:pPr algn="ctr"/>
                      <a:r>
                        <a:rPr lang="en-US" sz="1050" dirty="0">
                          <a:latin typeface="Arial" panose="020B0604020202020204" pitchFamily="34" charset="0"/>
                          <a:cs typeface="Arial" panose="020B0604020202020204" pitchFamily="34" charset="0"/>
                        </a:rPr>
                        <a:t>Lead Stage-2 WG </a:t>
                      </a:r>
                    </a:p>
                  </a:txBody>
                  <a:tcPr/>
                </a:tc>
                <a:tc>
                  <a:txBody>
                    <a:bodyPr/>
                    <a:lstStyle/>
                    <a:p>
                      <a:pPr algn="ctr"/>
                      <a:r>
                        <a:rPr lang="en-US" sz="1050" dirty="0">
                          <a:latin typeface="Arial" panose="020B0604020202020204" pitchFamily="34" charset="0"/>
                          <a:cs typeface="Arial" panose="020B0604020202020204" pitchFamily="34" charset="0"/>
                        </a:rPr>
                        <a:t>RAN dependencies</a:t>
                      </a:r>
                    </a:p>
                  </a:txBody>
                  <a:tcPr/>
                </a:tc>
                <a:tc>
                  <a:txBody>
                    <a:bodyPr/>
                    <a:lstStyle/>
                    <a:p>
                      <a:pPr algn="ctr"/>
                      <a:r>
                        <a:rPr lang="en-US" sz="1050" dirty="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1</a:t>
                      </a:r>
                    </a:p>
                  </a:txBody>
                  <a:tcPr/>
                </a:tc>
                <a:tc>
                  <a:txBody>
                    <a:bodyPr/>
                    <a:lstStyle/>
                    <a:p>
                      <a:r>
                        <a:rPr lang="en-US" sz="1050" b="0" dirty="0">
                          <a:solidFill>
                            <a:schemeClr val="tx1"/>
                          </a:solidFill>
                          <a:latin typeface="Arial" panose="020B0604020202020204" pitchFamily="34" charset="0"/>
                          <a:cs typeface="Arial" panose="020B0604020202020204" pitchFamily="34" charset="0"/>
                        </a:rPr>
                        <a:t>Study on Integrated Sensing and Communication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rPr>
                        <a:t>New use cases: Service aspects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rPr>
                        <a:t>In the stage1, use cases were collected while considering that 5G-based sensing services can be beneficial for intelligent transportation, aviation, enterprise, smart city, smart home, factories, consumer applications, XR, and public sector.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rPr>
                        <a:t>In order to support such variety of new services, it is required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rPr>
                        <a:t>Study overall architecture to support new sensing service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dirty="0">
                          <a:solidFill>
                            <a:schemeClr val="tx1"/>
                          </a:solidFill>
                          <a:latin typeface="Arial" panose="020B0604020202020204" pitchFamily="34" charset="0"/>
                          <a:ea typeface="游ゴシック" panose="020B0400000000000000" pitchFamily="50" charset="-128"/>
                          <a:cs typeface="Arial" panose="020B0604020202020204" pitchFamily="34" charset="0"/>
                        </a:rPr>
                        <a:t>Study basic functionalities to support new sensing service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950003 FS_Sensing</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kern="1200" dirty="0">
                          <a:solidFill>
                            <a:schemeClr val="dk1"/>
                          </a:solidFill>
                          <a:effectLst/>
                          <a:latin typeface="+mn-lt"/>
                          <a:ea typeface="+mn-ea"/>
                          <a:cs typeface="+mn-cs"/>
                        </a:rPr>
                        <a:t>N/A</a:t>
                      </a:r>
                      <a:endParaRPr lang="ja-JP" altLang="ja-JP" sz="105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4040809365"/>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Study on Energy Efficiency as service criteria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Green: Energy and complexity saving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In the stage1, use cases have been discussed so that users can have the choice to select proper energy efficiency criteria as well as other network performance when they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Study on energy usage exposure, service energy monitoring by an Application server, service-level energy efficiency analysis for verticals</a:t>
                      </a:r>
                    </a:p>
                  </a:txBody>
                  <a:tcPr/>
                </a:tc>
                <a:tc>
                  <a:txBody>
                    <a:bodyPr/>
                    <a:lstStyle/>
                    <a:p>
                      <a:pPr algn="l"/>
                      <a:r>
                        <a:rPr lang="en-US" sz="1050" b="0" dirty="0">
                          <a:solidFill>
                            <a:schemeClr val="tx1"/>
                          </a:solidFill>
                          <a:latin typeface="Arial" panose="020B0604020202020204" pitchFamily="34" charset="0"/>
                          <a:cs typeface="Arial" panose="020B0604020202020204" pitchFamily="34" charset="0"/>
                        </a:rPr>
                        <a:t>960019 FS_EnergyServ</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SA5: </a:t>
                      </a:r>
                    </a:p>
                    <a:p>
                      <a:pPr algn="l"/>
                      <a:r>
                        <a:rPr lang="en-US" sz="1050" b="0" dirty="0">
                          <a:solidFill>
                            <a:schemeClr val="tx1"/>
                          </a:solidFill>
                          <a:latin typeface="Arial" panose="020B0604020202020204" pitchFamily="34" charset="0"/>
                          <a:cs typeface="Arial" panose="020B0604020202020204" pitchFamily="34" charset="0"/>
                        </a:rPr>
                        <a:t>- 28.310</a:t>
                      </a:r>
                    </a:p>
                  </a:txBody>
                  <a:tcPr anchor="ctr"/>
                </a:tc>
                <a:extLst>
                  <a:ext uri="{0D108BD9-81ED-4DB2-BD59-A6C34878D82A}">
                    <a16:rowId xmlns:a16="http://schemas.microsoft.com/office/drawing/2014/main" val="1750456544"/>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Study on Architecture enhancements for 5G Core to 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network data analytics services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Intelligence: Artificial Intelligence (AI)/Machine Learning (ML)</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Referring to the R18 outcomes, further investigation is required to specify interworking and coordination of cross-domain AI/ML functionalities in the standard.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Study on AI/ML coordination between MTLF and MDAS in 5GC</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kern="1200" dirty="0">
                          <a:solidFill>
                            <a:schemeClr val="dk1"/>
                          </a:solidFill>
                          <a:effectLst/>
                          <a:latin typeface="+mn-lt"/>
                          <a:ea typeface="+mn-ea"/>
                          <a:cs typeface="+mn-cs"/>
                        </a:rPr>
                        <a:t>N/A</a:t>
                      </a:r>
                      <a:endParaRPr lang="ja-JP" altLang="ja-JP" sz="1050" kern="1200" dirty="0">
                        <a:solidFill>
                          <a:schemeClr val="dk1"/>
                        </a:solidFill>
                        <a:effectLst/>
                        <a:latin typeface="+mn-lt"/>
                        <a:ea typeface="+mn-ea"/>
                        <a:cs typeface="+mn-cs"/>
                      </a:endParaRP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pPr algn="l"/>
                      <a:r>
                        <a:rPr lang="en-US" sz="1050" b="0" dirty="0">
                          <a:solidFill>
                            <a:schemeClr val="tx1"/>
                          </a:solidFill>
                          <a:latin typeface="Arial" panose="020B0604020202020204" pitchFamily="34" charset="0"/>
                          <a:cs typeface="Arial" panose="020B0604020202020204" pitchFamily="34" charset="0"/>
                        </a:rPr>
                        <a:t>SA5:</a:t>
                      </a:r>
                      <a:r>
                        <a:rPr lang="en-US" altLang="ja-JP" sz="1050" b="0" dirty="0">
                          <a:solidFill>
                            <a:schemeClr val="tx1"/>
                          </a:solidFill>
                          <a:latin typeface="Arial" panose="020B0604020202020204" pitchFamily="34" charset="0"/>
                          <a:cs typeface="Arial" panose="020B0604020202020204" pitchFamily="34" charset="0"/>
                        </a:rPr>
                        <a:t> </a:t>
                      </a:r>
                    </a:p>
                    <a:p>
                      <a:pPr marL="171450" indent="-171450" algn="l">
                        <a:buFontTx/>
                        <a:buChar char="-"/>
                      </a:pPr>
                      <a:r>
                        <a:rPr lang="en-US" altLang="ja-JP" sz="1050" b="0" dirty="0">
                          <a:solidFill>
                            <a:schemeClr val="tx1"/>
                          </a:solidFill>
                          <a:latin typeface="Arial" panose="020B0604020202020204" pitchFamily="34" charset="0"/>
                          <a:cs typeface="Arial" panose="020B0604020202020204" pitchFamily="34" charset="0"/>
                        </a:rPr>
                        <a:t>28.104;</a:t>
                      </a:r>
                    </a:p>
                    <a:p>
                      <a:pPr marL="171450" indent="-171450" algn="l">
                        <a:buFontTx/>
                        <a:buChar char="-"/>
                      </a:pPr>
                      <a:r>
                        <a:rPr lang="en-US" altLang="ja-JP" sz="1050" b="0" dirty="0">
                          <a:solidFill>
                            <a:schemeClr val="tx1"/>
                          </a:solidFill>
                          <a:latin typeface="Arial" panose="020B0604020202020204" pitchFamily="34" charset="0"/>
                          <a:cs typeface="Arial" panose="020B0604020202020204" pitchFamily="34" charset="0"/>
                        </a:rPr>
                        <a:t>28.105</a:t>
                      </a:r>
                    </a:p>
                  </a:txBody>
                  <a:tcPr anchor="ctr"/>
                </a:tc>
                <a:extLst>
                  <a:ext uri="{0D108BD9-81ED-4DB2-BD59-A6C34878D82A}">
                    <a16:rowId xmlns:a16="http://schemas.microsoft.com/office/drawing/2014/main" val="1961773117"/>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261567719"/>
              </p:ext>
            </p:extLst>
          </p:nvPr>
        </p:nvGraphicFramePr>
        <p:xfrm>
          <a:off x="121716" y="1960654"/>
          <a:ext cx="11736000" cy="411480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04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050" dirty="0">
                          <a:latin typeface="Arial" panose="020B0604020202020204" pitchFamily="34" charset="0"/>
                          <a:cs typeface="Arial" panose="020B0604020202020204" pitchFamily="34" charset="0"/>
                        </a:rPr>
                        <a:t>S.NO.</a:t>
                      </a:r>
                    </a:p>
                  </a:txBody>
                  <a:tcPr/>
                </a:tc>
                <a:tc>
                  <a:txBody>
                    <a:bodyPr/>
                    <a:lstStyle/>
                    <a:p>
                      <a:pPr algn="ctr"/>
                      <a:r>
                        <a:rPr lang="en-US" sz="1050" dirty="0">
                          <a:latin typeface="Arial" panose="020B0604020202020204" pitchFamily="34" charset="0"/>
                          <a:cs typeface="Arial" panose="020B0604020202020204" pitchFamily="34" charset="0"/>
                        </a:rPr>
                        <a:t>Title </a:t>
                      </a:r>
                    </a:p>
                  </a:txBody>
                  <a:tcPr/>
                </a:tc>
                <a:tc>
                  <a:txBody>
                    <a:bodyPr/>
                    <a:lstStyle/>
                    <a:p>
                      <a:pPr algn="ctr"/>
                      <a:r>
                        <a:rPr lang="en-US" sz="1050" dirty="0">
                          <a:latin typeface="Arial" panose="020B0604020202020204" pitchFamily="34" charset="0"/>
                          <a:cs typeface="Arial" panose="020B0604020202020204" pitchFamily="34" charset="0"/>
                        </a:rPr>
                        <a:t>Brief Description and Key Objectives</a:t>
                      </a:r>
                    </a:p>
                    <a:p>
                      <a:pPr algn="ctr"/>
                      <a:endParaRPr lang="en-US" sz="105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latin typeface="Arial" panose="020B0604020202020204" pitchFamily="34" charset="0"/>
                          <a:cs typeface="Arial" panose="020B0604020202020204" pitchFamily="34" charset="0"/>
                        </a:rPr>
                        <a:t>Related Stage-1 Study/Work Item</a:t>
                      </a:r>
                    </a:p>
                  </a:txBody>
                  <a:tcPr/>
                </a:tc>
                <a:tc>
                  <a:txBody>
                    <a:bodyPr/>
                    <a:lstStyle/>
                    <a:p>
                      <a:pPr algn="ctr"/>
                      <a:r>
                        <a:rPr lang="en-US" sz="1050" dirty="0">
                          <a:latin typeface="Arial" panose="020B0604020202020204" pitchFamily="34" charset="0"/>
                          <a:cs typeface="Arial" panose="020B0604020202020204" pitchFamily="34" charset="0"/>
                        </a:rPr>
                        <a:t>Lead Stage-2 WG </a:t>
                      </a:r>
                    </a:p>
                  </a:txBody>
                  <a:tcPr/>
                </a:tc>
                <a:tc>
                  <a:txBody>
                    <a:bodyPr/>
                    <a:lstStyle/>
                    <a:p>
                      <a:pPr algn="ctr"/>
                      <a:r>
                        <a:rPr lang="en-US" sz="1050" dirty="0">
                          <a:latin typeface="Arial" panose="020B0604020202020204" pitchFamily="34" charset="0"/>
                          <a:cs typeface="Arial" panose="020B0604020202020204" pitchFamily="34" charset="0"/>
                        </a:rPr>
                        <a:t>RAN dependencies</a:t>
                      </a:r>
                    </a:p>
                  </a:txBody>
                  <a:tcPr/>
                </a:tc>
                <a:tc>
                  <a:txBody>
                    <a:bodyPr/>
                    <a:lstStyle/>
                    <a:p>
                      <a:pPr algn="ctr"/>
                      <a:r>
                        <a:rPr lang="en-US" sz="1050" dirty="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4</a:t>
                      </a:r>
                    </a:p>
                  </a:txBody>
                  <a:tcPr/>
                </a:tc>
                <a:tc>
                  <a:txBody>
                    <a:bodyPr/>
                    <a:lstStyle/>
                    <a:p>
                      <a:r>
                        <a:rPr lang="en-US" sz="1050" b="0" dirty="0">
                          <a:solidFill>
                            <a:schemeClr val="tx1"/>
                          </a:solidFill>
                          <a:latin typeface="Arial" panose="020B0604020202020204" pitchFamily="34" charset="0"/>
                          <a:cs typeface="Arial" panose="020B0604020202020204" pitchFamily="34" charset="0"/>
                        </a:rPr>
                        <a:t>Study on Upper layer traffic steering, switching and split over dual 3GPP access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Enhancement: System architecture aspects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ja-JP" sz="1050" b="0" i="0" u="none" strike="noStrike" dirty="0">
                        <a:solidFill>
                          <a:schemeClr val="tx1"/>
                        </a:solidFill>
                        <a:effectLst/>
                        <a:latin typeface="Arial"/>
                        <a:ea typeface="游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a:ea typeface="游ゴシック"/>
                          <a:cs typeface="Arial"/>
                        </a:rPr>
                        <a:t>This</a:t>
                      </a:r>
                      <a:r>
                        <a:rPr lang="ja-JP" altLang="en-US" sz="1050" b="0" i="0" u="none" strike="noStrike" dirty="0">
                          <a:solidFill>
                            <a:schemeClr val="tx1"/>
                          </a:solidFill>
                          <a:effectLst/>
                          <a:latin typeface="Arial"/>
                          <a:ea typeface="游ゴシック"/>
                          <a:cs typeface="Arial"/>
                        </a:rPr>
                        <a:t> </a:t>
                      </a:r>
                      <a:r>
                        <a:rPr lang="en-US" altLang="ja-JP" sz="1050" b="0" i="0" u="none" strike="noStrike" dirty="0">
                          <a:solidFill>
                            <a:schemeClr val="tx1"/>
                          </a:solidFill>
                          <a:effectLst/>
                          <a:latin typeface="Arial"/>
                          <a:ea typeface="游ゴシック"/>
                          <a:cs typeface="Arial"/>
                        </a:rPr>
                        <a:t>is</a:t>
                      </a:r>
                      <a:r>
                        <a:rPr lang="ja-JP" altLang="en-US" sz="1050" b="0" i="0" u="none" strike="noStrike" dirty="0">
                          <a:solidFill>
                            <a:schemeClr val="tx1"/>
                          </a:solidFill>
                          <a:effectLst/>
                          <a:latin typeface="Arial"/>
                          <a:ea typeface="游ゴシック"/>
                          <a:cs typeface="Arial"/>
                        </a:rPr>
                        <a:t> </a:t>
                      </a:r>
                      <a:r>
                        <a:rPr lang="en-US" altLang="ja-JP" sz="1050" b="0" i="0" u="none" strike="noStrike" dirty="0">
                          <a:solidFill>
                            <a:schemeClr val="tx1"/>
                          </a:solidFill>
                          <a:effectLst/>
                          <a:latin typeface="Arial"/>
                          <a:ea typeface="游ゴシック"/>
                          <a:cs typeface="Arial"/>
                        </a:rPr>
                        <a:t>a </a:t>
                      </a:r>
                      <a:r>
                        <a:rPr lang="en-GB" altLang="ja-JP" sz="1050" b="0" i="0" u="none" strike="noStrike" dirty="0">
                          <a:solidFill>
                            <a:schemeClr val="tx1"/>
                          </a:solidFill>
                          <a:effectLst/>
                          <a:latin typeface="Arial"/>
                          <a:ea typeface="游ゴシック"/>
                          <a:cs typeface="Arial"/>
                        </a:rPr>
                        <a:t>study about the introduction of support by 5GS for traffic steering, switching and splitting using two 3GPP access networks</a:t>
                      </a:r>
                      <a:r>
                        <a:rPr lang="en-GB" altLang="ja-JP" sz="1050" b="0" i="0" u="none" strike="noStrike" baseline="0" dirty="0">
                          <a:solidFill>
                            <a:schemeClr val="tx1"/>
                          </a:solidFill>
                          <a:effectLst/>
                          <a:latin typeface="Arial"/>
                          <a:ea typeface="游ゴシック"/>
                          <a:cs typeface="Arial"/>
                        </a:rPr>
                        <a:t> </a:t>
                      </a:r>
                      <a:r>
                        <a:rPr lang="en-GB" altLang="ja-JP" sz="1050" b="0" i="0" u="none" strike="noStrike" dirty="0">
                          <a:solidFill>
                            <a:schemeClr val="tx1"/>
                          </a:solidFill>
                          <a:effectLst/>
                          <a:latin typeface="Arial"/>
                          <a:ea typeface="游ゴシック"/>
                          <a:cs typeface="Arial"/>
                        </a:rPr>
                        <a:t>within the same or with different PLMN networks. The scenarios</a:t>
                      </a:r>
                      <a:r>
                        <a:rPr lang="en-GB" altLang="ja-JP" sz="1050" b="0" i="0" u="none" strike="noStrike" baseline="0" dirty="0">
                          <a:solidFill>
                            <a:schemeClr val="tx1"/>
                          </a:solidFill>
                          <a:effectLst/>
                          <a:latin typeface="Arial"/>
                          <a:ea typeface="游ゴシック"/>
                          <a:cs typeface="Arial"/>
                        </a:rPr>
                        <a:t> where o</a:t>
                      </a:r>
                      <a:r>
                        <a:rPr lang="en-GB" altLang="ja-JP" sz="1050" b="0" i="0" u="none" strike="noStrike" dirty="0">
                          <a:solidFill>
                            <a:schemeClr val="tx1"/>
                          </a:solidFill>
                          <a:effectLst/>
                          <a:latin typeface="Arial"/>
                          <a:ea typeface="游ゴシック"/>
                          <a:cs typeface="Arial"/>
                        </a:rPr>
                        <a:t>ne network is a PLMN and another one is PLMN or a SNPN will be considered. Also, the case where one network is a PNI-NPN and another one is a PLMN will be studied.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ja-JP" sz="1050" b="0" i="0" u="none" strike="noStrike" dirty="0">
                        <a:solidFill>
                          <a:schemeClr val="tx1"/>
                        </a:solidFill>
                        <a:effectLst/>
                        <a:latin typeface="Arial"/>
                        <a:ea typeface="游ゴシック"/>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b="0" i="0" u="none" strike="noStrike" dirty="0">
                          <a:solidFill>
                            <a:schemeClr val="tx1"/>
                          </a:solidFill>
                          <a:effectLst/>
                          <a:latin typeface="Arial"/>
                          <a:ea typeface="游ゴシック"/>
                          <a:cs typeface="Arial"/>
                        </a:rPr>
                        <a:t>The following major aspects of these scenarios will be studied: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ja-JP" sz="1050" b="0" i="0" u="none" strike="noStrike" dirty="0">
                          <a:solidFill>
                            <a:schemeClr val="tx1"/>
                          </a:solidFill>
                          <a:effectLst/>
                          <a:latin typeface="Arial"/>
                          <a:ea typeface="游ゴシック"/>
                          <a:cs typeface="Arial"/>
                        </a:rPr>
                        <a:t>Selection</a:t>
                      </a:r>
                      <a:r>
                        <a:rPr lang="en-GB" altLang="ja-JP" sz="1050" b="0" i="0" u="none" strike="noStrike" baseline="0" dirty="0">
                          <a:solidFill>
                            <a:schemeClr val="tx1"/>
                          </a:solidFill>
                          <a:effectLst/>
                          <a:latin typeface="Arial"/>
                          <a:ea typeface="游ゴシック"/>
                          <a:cs typeface="Arial"/>
                        </a:rPr>
                        <a:t> of the second access network (if applicable)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ja-JP" sz="1050" b="0" i="0" u="none" strike="noStrike" dirty="0">
                          <a:solidFill>
                            <a:schemeClr val="tx1"/>
                          </a:solidFill>
                          <a:effectLst/>
                          <a:latin typeface="Arial"/>
                          <a:ea typeface="游ゴシック"/>
                          <a:cs typeface="Arial"/>
                        </a:rPr>
                        <a:t>Registration and session management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ja-JP" sz="1050" b="0" i="0" u="none" strike="noStrike" dirty="0">
                          <a:solidFill>
                            <a:schemeClr val="tx1"/>
                          </a:solidFill>
                          <a:effectLst/>
                          <a:latin typeface="Arial"/>
                          <a:ea typeface="游ゴシック"/>
                          <a:cs typeface="Arial"/>
                        </a:rPr>
                        <a:t>Mobility management</a:t>
                      </a:r>
                      <a:r>
                        <a:rPr lang="en-GB" altLang="ja-JP" sz="1050" b="0" i="0" u="none" strike="noStrike" baseline="0" dirty="0">
                          <a:solidFill>
                            <a:schemeClr val="tx1"/>
                          </a:solidFill>
                          <a:effectLst/>
                          <a:latin typeface="Arial"/>
                          <a:ea typeface="游ゴシック"/>
                          <a:cs typeface="Arial"/>
                        </a:rPr>
                        <a:t> for </a:t>
                      </a:r>
                      <a:r>
                        <a:rPr lang="en-GB" altLang="ja-JP" sz="1050" b="0" i="0" u="none" strike="noStrike" dirty="0">
                          <a:solidFill>
                            <a:schemeClr val="tx1"/>
                          </a:solidFill>
                          <a:effectLst/>
                          <a:latin typeface="Arial"/>
                          <a:ea typeface="游ゴシック"/>
                          <a:cs typeface="Arial"/>
                        </a:rPr>
                        <a:t>transitions between single and dual access, and between different dual accesses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ja-JP" sz="1050" b="0" i="0" u="none" strike="noStrike" dirty="0">
                          <a:solidFill>
                            <a:schemeClr val="tx1"/>
                          </a:solidFill>
                          <a:effectLst/>
                          <a:latin typeface="Arial"/>
                          <a:ea typeface="游ゴシック"/>
                          <a:cs typeface="Arial"/>
                        </a:rPr>
                        <a:t>Required policies, steering functionalities and steering modes</a:t>
                      </a:r>
                      <a:endParaRPr lang="en-US" altLang="en-US" sz="1050" b="0" i="0" u="none" strike="noStrike" kern="1200"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txBody>
                  <a:tcPr/>
                </a:tc>
                <a:tc>
                  <a:txBody>
                    <a:bodyPr/>
                    <a:lstStyle/>
                    <a:p>
                      <a:r>
                        <a:rPr lang="en-US" sz="1050" b="0" dirty="0">
                          <a:solidFill>
                            <a:schemeClr val="tx1"/>
                          </a:solidFill>
                          <a:latin typeface="Arial" panose="020B0604020202020204" pitchFamily="34" charset="0"/>
                          <a:cs typeface="Arial" panose="020B0604020202020204" pitchFamily="34" charset="0"/>
                        </a:rPr>
                        <a:t>960018 FS_DualSteer</a:t>
                      </a: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kern="1200" dirty="0">
                          <a:solidFill>
                            <a:schemeClr val="dk1"/>
                          </a:solidFill>
                          <a:effectLst/>
                          <a:latin typeface="Arial" panose="020B0604020202020204" pitchFamily="34" charset="0"/>
                          <a:ea typeface="+mn-ea"/>
                          <a:cs typeface="Arial" panose="020B0604020202020204" pitchFamily="34" charset="0"/>
                        </a:rPr>
                        <a:t>N/A</a:t>
                      </a:r>
                      <a:endParaRPr lang="ja-JP" altLang="ja-JP" sz="1050" kern="1200" dirty="0">
                        <a:solidFill>
                          <a:schemeClr val="dk1"/>
                        </a:solidFill>
                        <a:effectLst/>
                        <a:latin typeface="Arial" panose="020B0604020202020204" pitchFamily="34" charset="0"/>
                        <a:ea typeface="+mn-ea"/>
                        <a:cs typeface="Arial" panose="020B0604020202020204" pitchFamily="34" charset="0"/>
                      </a:endParaRPr>
                    </a:p>
                  </a:txBody>
                  <a:tcPr anchor="ctr"/>
                </a:tc>
                <a:extLst>
                  <a:ext uri="{0D108BD9-81ED-4DB2-BD59-A6C34878D82A}">
                    <a16:rowId xmlns:a16="http://schemas.microsoft.com/office/drawing/2014/main" val="3974333994"/>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5</a:t>
                      </a:r>
                    </a:p>
                  </a:txBody>
                  <a:tcPr/>
                </a:tc>
                <a:tc>
                  <a:txBody>
                    <a:bodyPr/>
                    <a:lstStyle/>
                    <a:p>
                      <a:r>
                        <a:rPr lang="en-US" sz="1050" b="0" dirty="0">
                          <a:solidFill>
                            <a:schemeClr val="tx1"/>
                          </a:solidFill>
                          <a:latin typeface="Arial" panose="020B0604020202020204" pitchFamily="34" charset="0"/>
                          <a:cs typeface="Arial" panose="020B0604020202020204" pitchFamily="34" charset="0"/>
                        </a:rPr>
                        <a:t>Study on the Enhancement of Usage of User Identifiers in the 5G System</a:t>
                      </a:r>
                      <a:r>
                        <a:rPr lang="ja-JP" altLang="en-US" sz="1050" b="0" dirty="0">
                          <a:solidFill>
                            <a:schemeClr val="tx1"/>
                          </a:solidFill>
                          <a:latin typeface="Arial" panose="020B0604020202020204" pitchFamily="34" charset="0"/>
                          <a:cs typeface="Arial" panose="020B0604020202020204" pitchFamily="34" charset="0"/>
                        </a:rPr>
                        <a:t> </a:t>
                      </a:r>
                      <a:endParaRPr lang="en-US" sz="1050" b="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Enhancement: System architecture aspects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By enhancing the 5G System to allow for the creation and utilization of user-specific identities, operators will be able to provide enhanced user experience, optimized performance, and offer services to devices and users that are not part of the operator’s 3GPP network.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See </a:t>
                      </a:r>
                      <a:r>
                        <a:rPr lang="en-GB" altLang="ja-JP" sz="1050" b="0" kern="1200" dirty="0">
                          <a:solidFill>
                            <a:schemeClr val="dk1"/>
                          </a:solidFill>
                          <a:effectLst/>
                          <a:latin typeface="Arial" panose="020B0604020202020204" pitchFamily="34" charset="0"/>
                          <a:ea typeface="+mn-ea"/>
                          <a:cs typeface="Arial" panose="020B0604020202020204" pitchFamily="34" charset="0"/>
                        </a:rPr>
                        <a:t>S2-237369 (</a:t>
                      </a: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Already co-signed by NEC)</a:t>
                      </a:r>
                    </a:p>
                  </a:txBody>
                  <a:tcPr/>
                </a:tc>
                <a:tc>
                  <a:txBody>
                    <a:bodyPr/>
                    <a:lstStyle/>
                    <a:p>
                      <a:r>
                        <a:rPr lang="en-US" sz="1050" b="0" dirty="0">
                          <a:solidFill>
                            <a:schemeClr val="tx1"/>
                          </a:solidFill>
                          <a:latin typeface="Arial" panose="020B0604020202020204" pitchFamily="34" charset="0"/>
                          <a:cs typeface="Arial" panose="020B0604020202020204" pitchFamily="34" charset="0"/>
                        </a:rPr>
                        <a:t>780004 FS_LUCIA</a:t>
                      </a:r>
                    </a:p>
                    <a:p>
                      <a:r>
                        <a:rPr lang="fi-FI" sz="1050" b="0" dirty="0">
                          <a:solidFill>
                            <a:schemeClr val="tx1"/>
                          </a:solidFill>
                          <a:latin typeface="Arial" panose="020B0604020202020204" pitchFamily="34" charset="0"/>
                          <a:cs typeface="Arial" panose="020B0604020202020204" pitchFamily="34" charset="0"/>
                        </a:rPr>
                        <a:t>800012 UIA</a:t>
                      </a:r>
                    </a:p>
                    <a:p>
                      <a:r>
                        <a:rPr lang="fi-FI" sz="1050" b="0" dirty="0">
                          <a:solidFill>
                            <a:schemeClr val="tx1"/>
                          </a:solidFill>
                          <a:latin typeface="Arial" panose="020B0604020202020204" pitchFamily="34" charset="0"/>
                          <a:cs typeface="Arial" panose="020B0604020202020204" pitchFamily="34" charset="0"/>
                        </a:rPr>
                        <a:t>880041 FS_PIN</a:t>
                      </a:r>
                    </a:p>
                    <a:p>
                      <a:r>
                        <a:rPr lang="fi-FI" sz="1050" b="0" dirty="0">
                          <a:solidFill>
                            <a:schemeClr val="tx1"/>
                          </a:solidFill>
                          <a:latin typeface="Arial" panose="020B0604020202020204" pitchFamily="34" charset="0"/>
                          <a:cs typeface="Arial" panose="020B0604020202020204" pitchFamily="34" charset="0"/>
                        </a:rPr>
                        <a:t>930029 PIRates</a:t>
                      </a:r>
                    </a:p>
                    <a:p>
                      <a:r>
                        <a:rPr lang="fi-FI" sz="1050" b="0" dirty="0">
                          <a:solidFill>
                            <a:schemeClr val="tx1"/>
                          </a:solidFill>
                          <a:latin typeface="Arial" panose="020B0604020202020204" pitchFamily="34" charset="0"/>
                          <a:cs typeface="Arial" panose="020B0604020202020204" pitchFamily="34" charset="0"/>
                        </a:rPr>
                        <a:t>940065 FS_PIN</a:t>
                      </a:r>
                    </a:p>
                    <a:p>
                      <a:r>
                        <a:rPr lang="fi-FI" sz="1050" b="0" dirty="0">
                          <a:solidFill>
                            <a:schemeClr val="tx1"/>
                          </a:solidFill>
                          <a:latin typeface="Arial" panose="020B0604020202020204" pitchFamily="34" charset="0"/>
                          <a:cs typeface="Arial" panose="020B0604020202020204" pitchFamily="34" charset="0"/>
                        </a:rPr>
                        <a:t>980011 PIN</a:t>
                      </a:r>
                      <a:endParaRPr lang="en-US" sz="1050" b="0" dirty="0">
                        <a:solidFill>
                          <a:schemeClr val="tx1"/>
                        </a:solidFill>
                        <a:latin typeface="Arial" panose="020B0604020202020204" pitchFamily="34" charset="0"/>
                        <a:cs typeface="Arial" panose="020B0604020202020204" pitchFamily="34" charset="0"/>
                      </a:endParaRP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r>
                        <a:rPr lang="en-GB" altLang="ja-JP" sz="1050" kern="1200" dirty="0">
                          <a:solidFill>
                            <a:schemeClr val="dk1"/>
                          </a:solidFill>
                          <a:effectLst/>
                          <a:latin typeface="Arial" panose="020B0604020202020204" pitchFamily="34" charset="0"/>
                          <a:ea typeface="+mn-ea"/>
                          <a:cs typeface="Arial" panose="020B0604020202020204" pitchFamily="34" charset="0"/>
                        </a:rPr>
                        <a:t>SA3</a:t>
                      </a:r>
                      <a:endParaRPr lang="en-US" sz="1050" b="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45529682"/>
                  </a:ext>
                </a:extLst>
              </a:tr>
            </a:tbl>
          </a:graphicData>
        </a:graphic>
      </p:graphicFrame>
    </p:spTree>
    <p:extLst>
      <p:ext uri="{BB962C8B-B14F-4D97-AF65-F5344CB8AC3E}">
        <p14:creationId xmlns:p14="http://schemas.microsoft.com/office/powerpoint/2010/main" val="66958217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012946739"/>
              </p:ext>
            </p:extLst>
          </p:nvPr>
        </p:nvGraphicFramePr>
        <p:xfrm>
          <a:off x="121716" y="1960654"/>
          <a:ext cx="11736000" cy="4046220"/>
        </p:xfrm>
        <a:graphic>
          <a:graphicData uri="http://schemas.openxmlformats.org/drawingml/2006/table">
            <a:tbl>
              <a:tblPr firstRow="1" bandRow="1">
                <a:tableStyleId>{5C22544A-7EE6-4342-B048-85BDC9FD1C3A}</a:tableStyleId>
              </a:tblPr>
              <a:tblGrid>
                <a:gridCol w="576000">
                  <a:extLst>
                    <a:ext uri="{9D8B030D-6E8A-4147-A177-3AD203B41FA5}">
                      <a16:colId xmlns:a16="http://schemas.microsoft.com/office/drawing/2014/main" val="2236238882"/>
                    </a:ext>
                  </a:extLst>
                </a:gridCol>
                <a:gridCol w="1440000">
                  <a:extLst>
                    <a:ext uri="{9D8B030D-6E8A-4147-A177-3AD203B41FA5}">
                      <a16:colId xmlns:a16="http://schemas.microsoft.com/office/drawing/2014/main" val="562605877"/>
                    </a:ext>
                  </a:extLst>
                </a:gridCol>
                <a:gridCol w="5040000">
                  <a:extLst>
                    <a:ext uri="{9D8B030D-6E8A-4147-A177-3AD203B41FA5}">
                      <a16:colId xmlns:a16="http://schemas.microsoft.com/office/drawing/2014/main" val="824553124"/>
                    </a:ext>
                  </a:extLst>
                </a:gridCol>
                <a:gridCol w="1440000">
                  <a:extLst>
                    <a:ext uri="{9D8B030D-6E8A-4147-A177-3AD203B41FA5}">
                      <a16:colId xmlns:a16="http://schemas.microsoft.com/office/drawing/2014/main" val="4265244648"/>
                    </a:ext>
                  </a:extLst>
                </a:gridCol>
                <a:gridCol w="1080000">
                  <a:extLst>
                    <a:ext uri="{9D8B030D-6E8A-4147-A177-3AD203B41FA5}">
                      <a16:colId xmlns:a16="http://schemas.microsoft.com/office/drawing/2014/main" val="714072198"/>
                    </a:ext>
                  </a:extLst>
                </a:gridCol>
                <a:gridCol w="1080000">
                  <a:extLst>
                    <a:ext uri="{9D8B030D-6E8A-4147-A177-3AD203B41FA5}">
                      <a16:colId xmlns:a16="http://schemas.microsoft.com/office/drawing/2014/main" val="1390949308"/>
                    </a:ext>
                  </a:extLst>
                </a:gridCol>
                <a:gridCol w="1080000">
                  <a:extLst>
                    <a:ext uri="{9D8B030D-6E8A-4147-A177-3AD203B41FA5}">
                      <a16:colId xmlns:a16="http://schemas.microsoft.com/office/drawing/2014/main" val="129207063"/>
                    </a:ext>
                  </a:extLst>
                </a:gridCol>
              </a:tblGrid>
              <a:tr h="370840">
                <a:tc>
                  <a:txBody>
                    <a:bodyPr/>
                    <a:lstStyle/>
                    <a:p>
                      <a:pPr algn="ctr"/>
                      <a:r>
                        <a:rPr lang="en-US" sz="1050" dirty="0">
                          <a:latin typeface="Arial" panose="020B0604020202020204" pitchFamily="34" charset="0"/>
                          <a:cs typeface="Arial" panose="020B0604020202020204" pitchFamily="34" charset="0"/>
                        </a:rPr>
                        <a:t>S.NO.</a:t>
                      </a:r>
                    </a:p>
                  </a:txBody>
                  <a:tcPr/>
                </a:tc>
                <a:tc>
                  <a:txBody>
                    <a:bodyPr/>
                    <a:lstStyle/>
                    <a:p>
                      <a:pPr algn="ctr"/>
                      <a:r>
                        <a:rPr lang="en-US" sz="1050" dirty="0">
                          <a:latin typeface="Arial" panose="020B0604020202020204" pitchFamily="34" charset="0"/>
                          <a:cs typeface="Arial" panose="020B0604020202020204" pitchFamily="34" charset="0"/>
                        </a:rPr>
                        <a:t>Title </a:t>
                      </a:r>
                    </a:p>
                  </a:txBody>
                  <a:tcPr/>
                </a:tc>
                <a:tc>
                  <a:txBody>
                    <a:bodyPr/>
                    <a:lstStyle/>
                    <a:p>
                      <a:pPr algn="ctr"/>
                      <a:r>
                        <a:rPr lang="en-US" sz="1050" dirty="0">
                          <a:latin typeface="Arial" panose="020B0604020202020204" pitchFamily="34" charset="0"/>
                          <a:cs typeface="Arial" panose="020B0604020202020204" pitchFamily="34" charset="0"/>
                        </a:rPr>
                        <a:t>Brief Description and Key Objectives</a:t>
                      </a:r>
                    </a:p>
                    <a:p>
                      <a:pPr algn="ctr"/>
                      <a:endParaRPr lang="en-US" sz="105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dirty="0">
                          <a:latin typeface="Arial" panose="020B0604020202020204" pitchFamily="34" charset="0"/>
                          <a:cs typeface="Arial" panose="020B0604020202020204" pitchFamily="34" charset="0"/>
                        </a:rPr>
                        <a:t>Related Stage-1 Study/Work Item</a:t>
                      </a:r>
                    </a:p>
                  </a:txBody>
                  <a:tcPr/>
                </a:tc>
                <a:tc>
                  <a:txBody>
                    <a:bodyPr/>
                    <a:lstStyle/>
                    <a:p>
                      <a:pPr algn="ctr"/>
                      <a:r>
                        <a:rPr lang="en-US" sz="1050" dirty="0">
                          <a:latin typeface="Arial" panose="020B0604020202020204" pitchFamily="34" charset="0"/>
                          <a:cs typeface="Arial" panose="020B0604020202020204" pitchFamily="34" charset="0"/>
                        </a:rPr>
                        <a:t>Lead Stage-2 WG </a:t>
                      </a:r>
                    </a:p>
                  </a:txBody>
                  <a:tcPr/>
                </a:tc>
                <a:tc>
                  <a:txBody>
                    <a:bodyPr/>
                    <a:lstStyle/>
                    <a:p>
                      <a:pPr algn="ctr"/>
                      <a:r>
                        <a:rPr lang="en-US" sz="1050" dirty="0">
                          <a:latin typeface="Arial" panose="020B0604020202020204" pitchFamily="34" charset="0"/>
                          <a:cs typeface="Arial" panose="020B0604020202020204" pitchFamily="34" charset="0"/>
                        </a:rPr>
                        <a:t>RAN dependencies</a:t>
                      </a:r>
                    </a:p>
                  </a:txBody>
                  <a:tcPr/>
                </a:tc>
                <a:tc>
                  <a:txBody>
                    <a:bodyPr/>
                    <a:lstStyle/>
                    <a:p>
                      <a:pPr algn="ctr"/>
                      <a:r>
                        <a:rPr lang="en-US" sz="1050" dirty="0">
                          <a:latin typeface="Arial" panose="020B0604020202020204" pitchFamily="34" charset="0"/>
                          <a:cs typeface="Arial" panose="020B0604020202020204" pitchFamily="34" charset="0"/>
                        </a:rPr>
                        <a:t>Other WG dependencies</a:t>
                      </a:r>
                    </a:p>
                  </a:txBody>
                  <a:tcPr/>
                </a:tc>
                <a:extLst>
                  <a:ext uri="{0D108BD9-81ED-4DB2-BD59-A6C34878D82A}">
                    <a16:rowId xmlns:a16="http://schemas.microsoft.com/office/drawing/2014/main" val="4108668729"/>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UEPO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Phase 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Enhancement: System architecture aspects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kern="1200"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The following action is required to make unresolved issues clear.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kern="1200"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 </a:t>
                      </a:r>
                      <a:r>
                        <a:rPr lang="en-US" altLang="ja-JP" sz="1050" b="0" i="0" kern="1200" dirty="0">
                          <a:solidFill>
                            <a:schemeClr val="dk1"/>
                          </a:solidFill>
                          <a:effectLst/>
                          <a:latin typeface="Arial" panose="020B0604020202020204" pitchFamily="34" charset="0"/>
                          <a:ea typeface="+mn-ea"/>
                          <a:cs typeface="Arial" panose="020B0604020202020204" pitchFamily="34" charset="0"/>
                        </a:rPr>
                        <a:t> </a:t>
                      </a: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Study on optimization of UE Policy requesting and provisioning procedures by investigating topics deferred to later releases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kern="1200" dirty="0">
                          <a:solidFill>
                            <a:schemeClr val="dk1"/>
                          </a:solidFill>
                          <a:effectLst/>
                          <a:latin typeface="Arial" panose="020B0604020202020204" pitchFamily="34" charset="0"/>
                          <a:ea typeface="+mn-ea"/>
                          <a:cs typeface="Arial" panose="020B0604020202020204" pitchFamily="34" charset="0"/>
                        </a:rPr>
                        <a:t>N/A</a:t>
                      </a:r>
                      <a:endParaRPr lang="en-US" altLang="ja-JP" sz="1050" b="0" dirty="0">
                        <a:solidFill>
                          <a:schemeClr val="tx1"/>
                        </a:solidFill>
                        <a:latin typeface="Arial" panose="020B0604020202020204" pitchFamily="34" charset="0"/>
                        <a:cs typeface="Arial" panose="020B0604020202020204" pitchFamily="34" charset="0"/>
                      </a:endParaRP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050" kern="1200" dirty="0">
                          <a:solidFill>
                            <a:schemeClr val="dk1"/>
                          </a:solidFill>
                          <a:effectLst/>
                          <a:latin typeface="Arial" panose="020B0604020202020204" pitchFamily="34" charset="0"/>
                          <a:ea typeface="+mn-ea"/>
                          <a:cs typeface="Arial" panose="020B0604020202020204" pitchFamily="34" charset="0"/>
                        </a:rPr>
                        <a:t>N/A</a:t>
                      </a:r>
                      <a:endParaRPr lang="ja-JP" altLang="ja-JP" sz="1050" kern="1200" dirty="0">
                        <a:solidFill>
                          <a:schemeClr val="dk1"/>
                        </a:solidFill>
                        <a:effectLst/>
                        <a:latin typeface="Arial" panose="020B0604020202020204" pitchFamily="34" charset="0"/>
                        <a:ea typeface="+mn-ea"/>
                        <a:cs typeface="Arial" panose="020B0604020202020204" pitchFamily="34" charset="0"/>
                      </a:endParaRPr>
                    </a:p>
                  </a:txBody>
                  <a:tcPr anchor="ctr"/>
                </a:tc>
                <a:extLst>
                  <a:ext uri="{0D108BD9-81ED-4DB2-BD59-A6C34878D82A}">
                    <a16:rowId xmlns:a16="http://schemas.microsoft.com/office/drawing/2014/main" val="2053659153"/>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Edge computing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Phase 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Enhancement: System architecture aspects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In case where EASs for the same service are deployed in different local DNs, multiple candidates of EAS or DNAI may be targeted. It is considered that the targets would be selected by considering such as geolocation, geoproximity, latency, bandwidth etc. and distributed to different candidates.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 </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Investigate the weight factor of the DNAI/EAS provided by AF</a:t>
                      </a:r>
                    </a:p>
                  </a:txBody>
                  <a:tcPr/>
                </a:tc>
                <a:tc>
                  <a:txBody>
                    <a:bodyPr/>
                    <a:lstStyle/>
                    <a:p>
                      <a:r>
                        <a:rPr lang="en-GB" altLang="ja-JP" sz="1050" kern="1200" dirty="0">
                          <a:solidFill>
                            <a:schemeClr val="dk1"/>
                          </a:solidFill>
                          <a:effectLst/>
                          <a:latin typeface="Arial" panose="020B0604020202020204" pitchFamily="34" charset="0"/>
                          <a:ea typeface="+mn-ea"/>
                          <a:cs typeface="Arial" panose="020B0604020202020204" pitchFamily="34" charset="0"/>
                        </a:rPr>
                        <a:t>N/A</a:t>
                      </a:r>
                      <a:endParaRPr lang="en-US" sz="1050" b="0" dirty="0">
                        <a:solidFill>
                          <a:schemeClr val="tx1"/>
                        </a:solidFill>
                        <a:latin typeface="Arial" panose="020B0604020202020204" pitchFamily="34" charset="0"/>
                        <a:cs typeface="Arial" panose="020B0604020202020204" pitchFamily="34" charset="0"/>
                      </a:endParaRP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Do not know</a:t>
                      </a: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SA5</a:t>
                      </a:r>
                    </a:p>
                  </a:txBody>
                  <a:tcPr anchor="ctr"/>
                </a:tc>
                <a:extLst>
                  <a:ext uri="{0D108BD9-81ED-4DB2-BD59-A6C34878D82A}">
                    <a16:rowId xmlns:a16="http://schemas.microsoft.com/office/drawing/2014/main" val="2315179729"/>
                  </a:ext>
                </a:extLst>
              </a:tr>
              <a:tr h="370840">
                <a:tc>
                  <a:txBody>
                    <a:bodyPr/>
                    <a:lstStyle/>
                    <a:p>
                      <a:r>
                        <a:rPr lang="en-US" sz="1050" b="0" dirty="0">
                          <a:solidFill>
                            <a:schemeClr val="tx1"/>
                          </a:solidFill>
                          <a:latin typeface="Arial" panose="020B0604020202020204" pitchFamily="34" charset="0"/>
                          <a:cs typeface="Arial" panose="020B0604020202020204" pitchFamily="34" charset="0"/>
                        </a:rPr>
                        <a:t>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rPr>
                        <a:t>Network slicing Phase 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dk1"/>
                          </a:solidFill>
                          <a:effectLst/>
                          <a:latin typeface="Arial" panose="020B0604020202020204" pitchFamily="34" charset="0"/>
                          <a:ea typeface="+mn-ea"/>
                          <a:cs typeface="Arial" panose="020B0604020202020204" pitchFamily="34" charset="0"/>
                        </a:rPr>
                        <a:t>Enhancement: System architecture aspects</a:t>
                      </a:r>
                      <a:br>
                        <a:rPr lang="en-US" altLang="ja-JP" sz="1050" dirty="0">
                          <a:latin typeface="Arial" panose="020B0604020202020204" pitchFamily="34" charset="0"/>
                          <a:cs typeface="Arial" panose="020B0604020202020204" pitchFamily="34" charset="0"/>
                        </a:rPr>
                      </a:br>
                      <a:endParaRPr lang="en-US" altLang="ja-JP" sz="105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dk1"/>
                          </a:solidFill>
                          <a:effectLst/>
                          <a:latin typeface="Arial" panose="020B0604020202020204" pitchFamily="34" charset="0"/>
                          <a:ea typeface="+mn-ea"/>
                          <a:cs typeface="Arial" panose="020B0604020202020204" pitchFamily="34" charset="0"/>
                        </a:rPr>
                        <a:t>The following aspects will be studied to potentially enhance the 5GS to achieve</a:t>
                      </a:r>
                      <a:br>
                        <a:rPr lang="en-US" altLang="ja-JP" sz="1050" dirty="0">
                          <a:latin typeface="Arial" panose="020B0604020202020204" pitchFamily="34" charset="0"/>
                          <a:cs typeface="Arial" panose="020B0604020202020204" pitchFamily="34" charset="0"/>
                        </a:rPr>
                      </a:br>
                      <a:r>
                        <a:rPr lang="en-US" altLang="ja-JP" sz="1050" b="0" i="0" kern="1200" dirty="0">
                          <a:solidFill>
                            <a:schemeClr val="dk1"/>
                          </a:solidFill>
                          <a:effectLst/>
                          <a:latin typeface="Arial" panose="020B0604020202020204" pitchFamily="34" charset="0"/>
                          <a:ea typeface="+mn-ea"/>
                          <a:cs typeface="Arial" panose="020B0604020202020204" pitchFamily="34" charset="0"/>
                        </a:rPr>
                        <a:t>Network slicing operational improvements.</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ltLang="ja-JP" sz="1050" dirty="0">
                          <a:latin typeface="Arial" panose="020B0604020202020204" pitchFamily="34" charset="0"/>
                          <a:cs typeface="Arial" panose="020B0604020202020204" pitchFamily="34" charset="0"/>
                        </a:rPr>
                      </a:br>
                      <a:r>
                        <a:rPr lang="en-US" altLang="ja-JP" sz="1050" b="0" i="0" kern="1200" dirty="0">
                          <a:solidFill>
                            <a:schemeClr val="dk1"/>
                          </a:solidFill>
                          <a:effectLst/>
                          <a:latin typeface="Arial" panose="020B0604020202020204" pitchFamily="34" charset="0"/>
                          <a:ea typeface="+mn-ea"/>
                          <a:cs typeface="Arial" panose="020B0604020202020204" pitchFamily="34" charset="0"/>
                        </a:rPr>
                        <a:t>• Study whether and how to support of NSSRG constraints in EPS</a:t>
                      </a:r>
                      <a:br>
                        <a:rPr lang="en-US" altLang="ja-JP" sz="1050" dirty="0">
                          <a:latin typeface="Arial" panose="020B0604020202020204" pitchFamily="34" charset="0"/>
                          <a:cs typeface="Arial" panose="020B0604020202020204" pitchFamily="34" charset="0"/>
                        </a:rPr>
                      </a:br>
                      <a:r>
                        <a:rPr lang="en-US" altLang="ja-JP" sz="1050" b="0" i="0" kern="1200" dirty="0">
                          <a:solidFill>
                            <a:schemeClr val="dk1"/>
                          </a:solidFill>
                          <a:effectLst/>
                          <a:latin typeface="Arial" panose="020B0604020202020204" pitchFamily="34" charset="0"/>
                          <a:ea typeface="+mn-ea"/>
                          <a:cs typeface="Arial" panose="020B0604020202020204" pitchFamily="34" charset="0"/>
                        </a:rPr>
                        <a:t>• Study whether and how to support of per UE network slice priorities</a:t>
                      </a:r>
                      <a:endParaRPr lang="en-US" altLang="ja-JP" sz="1050" b="0" i="0" u="none" strike="noStrike" dirty="0">
                        <a:solidFill>
                          <a:schemeClr val="tx1"/>
                        </a:solidFill>
                        <a:effectLst/>
                        <a:latin typeface="Arial" panose="020B0604020202020204" pitchFamily="34" charset="0"/>
                        <a:ea typeface="游ゴシック" panose="020B0400000000000000" pitchFamily="50" charset="-128"/>
                        <a:cs typeface="Arial" panose="020B0604020202020204" pitchFamily="34" charset="0"/>
                      </a:endParaRPr>
                    </a:p>
                  </a:txBody>
                  <a:tcPr/>
                </a:tc>
                <a:tc>
                  <a:txBody>
                    <a:bodyPr/>
                    <a:lstStyle/>
                    <a:p>
                      <a:r>
                        <a:rPr lang="en-GB" altLang="ja-JP" sz="1050" kern="1200" dirty="0">
                          <a:solidFill>
                            <a:schemeClr val="dk1"/>
                          </a:solidFill>
                          <a:effectLst/>
                          <a:latin typeface="Arial" panose="020B0604020202020204" pitchFamily="34" charset="0"/>
                          <a:ea typeface="+mn-ea"/>
                          <a:cs typeface="Arial" panose="020B0604020202020204" pitchFamily="34" charset="0"/>
                        </a:rPr>
                        <a:t>N/A</a:t>
                      </a:r>
                      <a:endParaRPr lang="en-US" sz="1050" b="0" dirty="0">
                        <a:solidFill>
                          <a:schemeClr val="tx1"/>
                        </a:solidFill>
                        <a:latin typeface="Arial" panose="020B0604020202020204" pitchFamily="34" charset="0"/>
                        <a:cs typeface="Arial" panose="020B0604020202020204" pitchFamily="34" charset="0"/>
                      </a:endParaRP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SA2</a:t>
                      </a:r>
                    </a:p>
                  </a:txBody>
                  <a:tcPr anchor="ctr"/>
                </a:tc>
                <a:tc>
                  <a:txBody>
                    <a:bodyPr/>
                    <a:lstStyle/>
                    <a:p>
                      <a:r>
                        <a:rPr lang="en-US" sz="1050" b="0" dirty="0">
                          <a:solidFill>
                            <a:schemeClr val="tx1"/>
                          </a:solidFill>
                          <a:latin typeface="Arial" panose="020B0604020202020204" pitchFamily="34" charset="0"/>
                          <a:cs typeface="Arial" panose="020B0604020202020204" pitchFamily="34" charset="0"/>
                        </a:rPr>
                        <a:t>Y</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0" dirty="0">
                          <a:solidFill>
                            <a:schemeClr val="tx1"/>
                          </a:solidFill>
                          <a:latin typeface="Arial" panose="020B0604020202020204" pitchFamily="34" charset="0"/>
                          <a:cs typeface="Arial" panose="020B0604020202020204" pitchFamily="34" charset="0"/>
                        </a:rPr>
                        <a:t>SA5</a:t>
                      </a:r>
                    </a:p>
                  </a:txBody>
                  <a:tcPr anchor="ctr"/>
                </a:tc>
                <a:extLst>
                  <a:ext uri="{0D108BD9-81ED-4DB2-BD59-A6C34878D82A}">
                    <a16:rowId xmlns:a16="http://schemas.microsoft.com/office/drawing/2014/main" val="2808411185"/>
                  </a:ext>
                </a:extLst>
              </a:tr>
            </a:tbl>
          </a:graphicData>
        </a:graphic>
      </p:graphicFrame>
    </p:spTree>
    <p:extLst>
      <p:ext uri="{BB962C8B-B14F-4D97-AF65-F5344CB8AC3E}">
        <p14:creationId xmlns:p14="http://schemas.microsoft.com/office/powerpoint/2010/main" val="28071622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280d8efa-eff2-4910-88d2-79ca146720c4"/>
    <ds:schemaRef ds:uri="http://www.w3.org/XML/1998/namespace"/>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7116</TotalTime>
  <Words>837</Words>
  <Application>Microsoft Office PowerPoint</Application>
  <PresentationFormat>ワイド画面</PresentationFormat>
  <Paragraphs>146</Paragraphs>
  <Slides>5</Slides>
  <Notes>3</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5</vt:i4>
      </vt:variant>
    </vt:vector>
  </HeadingPairs>
  <TitlesOfParts>
    <vt:vector size="12" baseType="lpstr">
      <vt:lpstr>Arial </vt:lpstr>
      <vt:lpstr>Arial</vt:lpstr>
      <vt:lpstr>Arial</vt:lpstr>
      <vt:lpstr>Calibri</vt:lpstr>
      <vt:lpstr>Calibri Light</vt:lpstr>
      <vt:lpstr>Times New Roman</vt:lpstr>
      <vt:lpstr>Office Theme</vt:lpstr>
      <vt:lpstr>NEC’s view on Release 19</vt:lpstr>
      <vt:lpstr>Outline: Prioritized topics by NEC</vt:lpstr>
      <vt:lpstr>Overall View on Rel-19 Content</vt:lpstr>
      <vt:lpstr>Overall View on Rel-19 Content</vt:lpstr>
      <vt:lpstr>Overall View on Rel-19 Content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NEC: Hiroshi Dempo</cp:lastModifiedBy>
  <cp:revision>636</cp:revision>
  <dcterms:created xsi:type="dcterms:W3CDTF">2010-02-05T13:52:04Z</dcterms:created>
  <dcterms:modified xsi:type="dcterms:W3CDTF">2023-06-02T07:58:50Z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